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3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A"/>
    <a:srgbClr val="58A0DB"/>
    <a:srgbClr val="003B70"/>
    <a:srgbClr val="8F00FF"/>
    <a:srgbClr val="FFC0CB"/>
    <a:srgbClr val="964B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/>
    <p:restoredTop sz="76518"/>
  </p:normalViewPr>
  <p:slideViewPr>
    <p:cSldViewPr snapToGrid="0" snapToObjects="1">
      <p:cViewPr varScale="1">
        <p:scale>
          <a:sx n="81" d="100"/>
          <a:sy n="81" d="100"/>
        </p:scale>
        <p:origin x="1600" y="17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FDDF8-8750-734F-9011-EDC6B97A91F7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F3A70-BC33-CF4C-A2CD-10694AD05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9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#Popular locations</a:t>
            </a:r>
          </a:p>
          <a:p>
            <a:endParaRPr lang="en-US" dirty="0"/>
          </a:p>
          <a:p>
            <a:r>
              <a:rPr lang="en-US" dirty="0" err="1"/>
              <a:t>Start_Count</a:t>
            </a:r>
            <a:r>
              <a:rPr lang="en-US" dirty="0"/>
              <a:t> &lt;- table(</a:t>
            </a:r>
            <a:r>
              <a:rPr lang="en-US" dirty="0" err="1"/>
              <a:t>Citi_Bike$start.station.name</a:t>
            </a:r>
            <a:r>
              <a:rPr lang="en-US" dirty="0"/>
              <a:t>)</a:t>
            </a:r>
          </a:p>
          <a:p>
            <a:r>
              <a:rPr lang="en-US" dirty="0"/>
              <a:t>View(</a:t>
            </a:r>
            <a:r>
              <a:rPr lang="en-US" dirty="0" err="1"/>
              <a:t>Start_Count</a:t>
            </a:r>
            <a:r>
              <a:rPr lang="en-US" dirty="0"/>
              <a:t>)                   </a:t>
            </a:r>
          </a:p>
          <a:p>
            <a:endParaRPr lang="en-US" dirty="0"/>
          </a:p>
          <a:p>
            <a:r>
              <a:rPr lang="en-US" dirty="0"/>
              <a:t>library(leaflet)</a:t>
            </a:r>
          </a:p>
          <a:p>
            <a:r>
              <a:rPr lang="en-US" dirty="0"/>
              <a:t>library(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  <a:p>
            <a:r>
              <a:rPr lang="en-US" dirty="0"/>
              <a:t>data &lt;- </a:t>
            </a:r>
            <a:r>
              <a:rPr lang="en-US" dirty="0" err="1"/>
              <a:t>read.csv</a:t>
            </a:r>
            <a:r>
              <a:rPr lang="en-US" dirty="0"/>
              <a:t>("/Users/hemin/Desktop/Data 101/HW 3/</a:t>
            </a:r>
            <a:r>
              <a:rPr lang="en-US" dirty="0" err="1"/>
              <a:t>Start.csv</a:t>
            </a:r>
            <a:r>
              <a:rPr lang="en-US" dirty="0"/>
              <a:t>")</a:t>
            </a:r>
          </a:p>
          <a:p>
            <a:r>
              <a:rPr lang="en-US" dirty="0"/>
              <a:t>View(data)</a:t>
            </a:r>
          </a:p>
          <a:p>
            <a:r>
              <a:rPr lang="en-US" dirty="0" err="1"/>
              <a:t>data$long</a:t>
            </a:r>
            <a:r>
              <a:rPr lang="en-US" dirty="0"/>
              <a:t> &lt;- </a:t>
            </a:r>
            <a:r>
              <a:rPr lang="en-US" dirty="0" err="1"/>
              <a:t>as.numeric</a:t>
            </a:r>
            <a:r>
              <a:rPr lang="en-US" dirty="0"/>
              <a:t>(</a:t>
            </a:r>
            <a:r>
              <a:rPr lang="en-US" dirty="0" err="1"/>
              <a:t>data$long</a:t>
            </a:r>
            <a:r>
              <a:rPr lang="en-US" dirty="0"/>
              <a:t>)</a:t>
            </a:r>
          </a:p>
          <a:p>
            <a:r>
              <a:rPr lang="en-US" dirty="0" err="1"/>
              <a:t>data$lat</a:t>
            </a:r>
            <a:r>
              <a:rPr lang="en-US" dirty="0"/>
              <a:t> &lt;- </a:t>
            </a:r>
            <a:r>
              <a:rPr lang="en-US" dirty="0" err="1"/>
              <a:t>as.numeric</a:t>
            </a:r>
            <a:r>
              <a:rPr lang="en-US" dirty="0"/>
              <a:t>(</a:t>
            </a:r>
            <a:r>
              <a:rPr lang="en-US" dirty="0" err="1"/>
              <a:t>data$lat</a:t>
            </a:r>
            <a:r>
              <a:rPr lang="en-US" dirty="0"/>
              <a:t>)</a:t>
            </a:r>
          </a:p>
          <a:p>
            <a:r>
              <a:rPr lang="en-US" dirty="0" err="1"/>
              <a:t>data.SP</a:t>
            </a:r>
            <a:r>
              <a:rPr lang="en-US" dirty="0"/>
              <a:t> &lt;- </a:t>
            </a:r>
            <a:r>
              <a:rPr lang="en-US" dirty="0" err="1"/>
              <a:t>SpatialPointsDataFrame</a:t>
            </a:r>
            <a:r>
              <a:rPr lang="en-US" dirty="0"/>
              <a:t> (data[,c(2,3)], data[,-c (2,3)])</a:t>
            </a:r>
          </a:p>
          <a:p>
            <a:r>
              <a:rPr lang="en-US" dirty="0" err="1"/>
              <a:t>data$num</a:t>
            </a:r>
            <a:r>
              <a:rPr lang="en-US" dirty="0"/>
              <a:t> = cut(</a:t>
            </a:r>
            <a:r>
              <a:rPr lang="en-US" dirty="0" err="1"/>
              <a:t>data$most</a:t>
            </a:r>
            <a:r>
              <a:rPr lang="en-US" dirty="0"/>
              <a:t>,</a:t>
            </a:r>
          </a:p>
          <a:p>
            <a:r>
              <a:rPr lang="en-US" dirty="0"/>
              <a:t>               breaks= c(322, 317, 257, 252, 251, 250, 243, 235, 234, 232), right=FALSE,</a:t>
            </a:r>
          </a:p>
          <a:p>
            <a:r>
              <a:rPr lang="en-US" dirty="0"/>
              <a:t>               labels= c("1","2", "3", "4", "5", "6", "7", "8", "9", "10"))</a:t>
            </a:r>
          </a:p>
          <a:p>
            <a:r>
              <a:rPr lang="en-US" dirty="0"/>
              <a:t>pal= </a:t>
            </a:r>
            <a:r>
              <a:rPr lang="en-US" dirty="0" err="1"/>
              <a:t>colorFactor</a:t>
            </a:r>
            <a:r>
              <a:rPr lang="en-US" dirty="0"/>
              <a:t>(palette = c("red", "blue", "yellow", "brown", "orange", "pink", "green", "white", "black", "violet"), domain=</a:t>
            </a:r>
            <a:r>
              <a:rPr lang="en-US" dirty="0" err="1"/>
              <a:t>data$num</a:t>
            </a:r>
            <a:r>
              <a:rPr lang="en-US" dirty="0"/>
              <a:t>)</a:t>
            </a:r>
          </a:p>
          <a:p>
            <a:r>
              <a:rPr lang="en-US" dirty="0"/>
              <a:t>Chart &lt;- leaflet() %&gt;%</a:t>
            </a:r>
          </a:p>
          <a:p>
            <a:r>
              <a:rPr lang="en-US" dirty="0"/>
              <a:t>  </a:t>
            </a:r>
            <a:r>
              <a:rPr lang="en-US" dirty="0" err="1"/>
              <a:t>addTiles</a:t>
            </a:r>
            <a:r>
              <a:rPr lang="en-US" dirty="0"/>
              <a:t>() %&gt;%</a:t>
            </a:r>
          </a:p>
          <a:p>
            <a:r>
              <a:rPr lang="en-US" dirty="0"/>
              <a:t>  </a:t>
            </a:r>
            <a:r>
              <a:rPr lang="en-US" dirty="0" err="1"/>
              <a:t>setView</a:t>
            </a:r>
            <a:r>
              <a:rPr lang="en-US" dirty="0"/>
              <a:t>(-74.00, 40.71, zoom = 12) %&gt;%</a:t>
            </a:r>
          </a:p>
          <a:p>
            <a:r>
              <a:rPr lang="en-US" dirty="0"/>
              <a:t>  </a:t>
            </a:r>
            <a:r>
              <a:rPr lang="en-US" dirty="0" err="1"/>
              <a:t>addCircleMarkers</a:t>
            </a:r>
            <a:r>
              <a:rPr lang="en-US" dirty="0"/>
              <a:t>(data=data, </a:t>
            </a:r>
            <a:r>
              <a:rPr lang="en-US" dirty="0" err="1"/>
              <a:t>lng</a:t>
            </a:r>
            <a:r>
              <a:rPr lang="en-US" dirty="0"/>
              <a:t>= ~long, </a:t>
            </a:r>
            <a:r>
              <a:rPr lang="en-US" dirty="0" err="1"/>
              <a:t>lat</a:t>
            </a:r>
            <a:r>
              <a:rPr lang="en-US" dirty="0"/>
              <a:t>= ~</a:t>
            </a:r>
            <a:r>
              <a:rPr lang="en-US" dirty="0" err="1"/>
              <a:t>lat</a:t>
            </a:r>
            <a:r>
              <a:rPr lang="en-US" dirty="0"/>
              <a:t>, popup= ~name, color= ~pal(num), opacity= 100, </a:t>
            </a:r>
            <a:r>
              <a:rPr lang="en-US" dirty="0" err="1"/>
              <a:t>fillColor</a:t>
            </a:r>
            <a:r>
              <a:rPr lang="en-US" dirty="0"/>
              <a:t> = "black", </a:t>
            </a:r>
            <a:r>
              <a:rPr lang="en-US" dirty="0" err="1"/>
              <a:t>fillOpacity</a:t>
            </a:r>
            <a:r>
              <a:rPr lang="en-US" dirty="0"/>
              <a:t> = 0.4) %&gt;% </a:t>
            </a:r>
          </a:p>
          <a:p>
            <a:r>
              <a:rPr lang="en-US" dirty="0"/>
              <a:t>  </a:t>
            </a:r>
            <a:r>
              <a:rPr lang="en-US" dirty="0" err="1"/>
              <a:t>addLegend</a:t>
            </a:r>
            <a:r>
              <a:rPr lang="en-US" dirty="0"/>
              <a:t>(</a:t>
            </a:r>
          </a:p>
          <a:p>
            <a:r>
              <a:rPr lang="en-US" dirty="0"/>
              <a:t>    position = "</a:t>
            </a:r>
            <a:r>
              <a:rPr lang="en-US" dirty="0" err="1"/>
              <a:t>bottomright</a:t>
            </a:r>
            <a:r>
              <a:rPr lang="en-US" dirty="0"/>
              <a:t>",</a:t>
            </a:r>
          </a:p>
          <a:p>
            <a:r>
              <a:rPr lang="en-US" dirty="0"/>
              <a:t>    colors = c("red", "blue", "yellow", "brown", "orange", "pink", "</a:t>
            </a:r>
            <a:r>
              <a:rPr lang="en-US" dirty="0" err="1"/>
              <a:t>limegreen</a:t>
            </a:r>
            <a:r>
              <a:rPr lang="en-US" dirty="0"/>
              <a:t>", "white", "black", "violet"),</a:t>
            </a:r>
          </a:p>
          <a:p>
            <a:r>
              <a:rPr lang="en-US" dirty="0"/>
              <a:t>    labels = c("12 Ave &amp; W 40 St", "West St &amp; Chambers St", "Central Park S &amp; 6 Ave", "Pier 40 - Hudson River Park", "S 5 Pl &amp; S 5 St", "1 Ave &amp; E 68 St","   </a:t>
            </a:r>
          </a:p>
          <a:p>
            <a:r>
              <a:rPr lang="en-US" dirty="0"/>
              <a:t>    Broadway &amp; W 60 St", "Central Park West &amp; W 72 St", "Little West St &amp; 1 Pl", "5 Ave &amp; E 73 St"),</a:t>
            </a:r>
          </a:p>
          <a:p>
            <a:r>
              <a:rPr lang="en-US" dirty="0"/>
              <a:t>    title = "Most Frequented Start Stations",</a:t>
            </a:r>
          </a:p>
          <a:p>
            <a:r>
              <a:rPr lang="en-US" dirty="0"/>
              <a:t>    opacity=100)</a:t>
            </a:r>
          </a:p>
          <a:p>
            <a:r>
              <a:rPr lang="en-US" dirty="0"/>
              <a:t>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9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#Genders</a:t>
            </a:r>
          </a:p>
          <a:p>
            <a:r>
              <a:rPr lang="en-US" dirty="0"/>
              <a:t>M_F &lt;- aggregate(</a:t>
            </a:r>
            <a:r>
              <a:rPr lang="en-US" dirty="0" err="1"/>
              <a:t>usertype</a:t>
            </a:r>
            <a:r>
              <a:rPr lang="en-US" dirty="0"/>
              <a:t> ~ gender, data= </a:t>
            </a:r>
            <a:r>
              <a:rPr lang="en-US" dirty="0" err="1"/>
              <a:t>Citi_Bike</a:t>
            </a:r>
            <a:r>
              <a:rPr lang="en-US" dirty="0"/>
              <a:t>, FUN = length)</a:t>
            </a:r>
          </a:p>
          <a:p>
            <a:r>
              <a:rPr lang="en-US" dirty="0" err="1"/>
              <a:t>write.csv</a:t>
            </a:r>
            <a:r>
              <a:rPr lang="en-US" dirty="0"/>
              <a:t>(M_F,'</a:t>
            </a:r>
            <a:r>
              <a:rPr lang="en-US" dirty="0" err="1"/>
              <a:t>M_F.csv</a:t>
            </a:r>
            <a:r>
              <a:rPr lang="en-US" dirty="0"/>
              <a:t>')</a:t>
            </a:r>
          </a:p>
          <a:p>
            <a:r>
              <a:rPr lang="en-US" dirty="0"/>
              <a:t>M_F1 &lt;- </a:t>
            </a:r>
            <a:r>
              <a:rPr lang="en-US" dirty="0" err="1"/>
              <a:t>read.csv</a:t>
            </a:r>
            <a:r>
              <a:rPr lang="en-US" dirty="0"/>
              <a:t>("~/Desktop/Data 101/HW 3/</a:t>
            </a:r>
            <a:r>
              <a:rPr lang="en-US" dirty="0" err="1"/>
              <a:t>M_F.csv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plotly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 &lt;- list(</a:t>
            </a:r>
          </a:p>
          <a:p>
            <a:endParaRPr lang="en-US" dirty="0"/>
          </a:p>
          <a:p>
            <a:r>
              <a:rPr lang="en-US" dirty="0"/>
              <a:t>  family = "sans serif",</a:t>
            </a:r>
          </a:p>
          <a:p>
            <a:r>
              <a:rPr lang="en-US" dirty="0"/>
              <a:t>  size= 16,</a:t>
            </a:r>
          </a:p>
          <a:p>
            <a:r>
              <a:rPr lang="en-US" dirty="0"/>
              <a:t>  color = 'white')</a:t>
            </a:r>
          </a:p>
          <a:p>
            <a:r>
              <a:rPr lang="en-US" dirty="0"/>
              <a:t>fig &lt;- </a:t>
            </a:r>
            <a:r>
              <a:rPr lang="en-US" dirty="0" err="1"/>
              <a:t>plot_ly</a:t>
            </a:r>
            <a:r>
              <a:rPr lang="en-US" dirty="0"/>
              <a:t>(x = c(M_F1$gender), y = c(M_F1$usertype), width = 700, height = 700, type = 'bar', marker = list(color = '#003B70')) %&gt;% </a:t>
            </a:r>
          </a:p>
          <a:p>
            <a:r>
              <a:rPr lang="en-US" dirty="0"/>
              <a:t>  layout(title= list(text = "Count of Genders Using Citi </a:t>
            </a:r>
            <a:r>
              <a:rPr lang="en-US" dirty="0" err="1"/>
              <a:t>Bikes",font</a:t>
            </a:r>
            <a:r>
              <a:rPr lang="en-US" dirty="0"/>
              <a:t> = t), font=t, </a:t>
            </a:r>
          </a:p>
          <a:p>
            <a:r>
              <a:rPr lang="en-US" dirty="0"/>
              <a:t>         </a:t>
            </a:r>
            <a:r>
              <a:rPr lang="en-US" dirty="0" err="1"/>
              <a:t>xaxis</a:t>
            </a:r>
            <a:r>
              <a:rPr lang="en-US" dirty="0"/>
              <a:t> = list(title = list(text ='Gender', font = t)), </a:t>
            </a:r>
          </a:p>
          <a:p>
            <a:r>
              <a:rPr lang="en-US" dirty="0"/>
              <a:t>         </a:t>
            </a:r>
            <a:r>
              <a:rPr lang="en-US" dirty="0" err="1"/>
              <a:t>yaxis</a:t>
            </a:r>
            <a:r>
              <a:rPr lang="en-US" dirty="0"/>
              <a:t> = list(title = list(text ='Amount of People', font = t)),</a:t>
            </a:r>
          </a:p>
          <a:p>
            <a:r>
              <a:rPr lang="en-US" dirty="0"/>
              <a:t>         </a:t>
            </a:r>
            <a:r>
              <a:rPr lang="en-US" dirty="0" err="1"/>
              <a:t>plot_bgcolor</a:t>
            </a:r>
            <a:r>
              <a:rPr lang="en-US" dirty="0"/>
              <a:t>='#e5ecf6', </a:t>
            </a:r>
            <a:r>
              <a:rPr lang="en-US" dirty="0" err="1"/>
              <a:t>paper_bgcolor</a:t>
            </a:r>
            <a:r>
              <a:rPr lang="en-US" dirty="0"/>
              <a:t>='#58A0DB')</a:t>
            </a:r>
          </a:p>
          <a:p>
            <a:r>
              <a:rPr lang="en-US" dirty="0"/>
              <a:t># </a:t>
            </a:r>
            <a:r>
              <a:rPr lang="en-US" dirty="0" err="1"/>
              <a:t>api_create</a:t>
            </a:r>
            <a:r>
              <a:rPr lang="en-US" dirty="0"/>
              <a:t>(p=fig, filename = "Count of Genders Using Citi Bikes")</a:t>
            </a:r>
          </a:p>
          <a:p>
            <a:r>
              <a:rPr lang="en-US" dirty="0"/>
              <a:t>fig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2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chemeClr val="bg1"/>
                </a:solidFill>
              </a:rPr>
              <a:t>Count of User Types' Gender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plotly</a:t>
            </a:r>
            <a:r>
              <a:rPr lang="en-US" dirty="0"/>
              <a:t>)</a:t>
            </a:r>
          </a:p>
          <a:p>
            <a:r>
              <a:rPr lang="en-US" dirty="0" err="1"/>
              <a:t>M_F_User</a:t>
            </a:r>
            <a:r>
              <a:rPr lang="en-US" dirty="0"/>
              <a:t> &lt;- </a:t>
            </a:r>
            <a:r>
              <a:rPr lang="en-US" dirty="0" err="1"/>
              <a:t>Citi_Bike</a:t>
            </a:r>
            <a:r>
              <a:rPr lang="en-US" dirty="0"/>
              <a:t> %&gt;%</a:t>
            </a:r>
          </a:p>
          <a:p>
            <a:r>
              <a:rPr lang="en-US" dirty="0"/>
              <a:t>  count(</a:t>
            </a:r>
            <a:r>
              <a:rPr lang="en-US" dirty="0" err="1"/>
              <a:t>usertype</a:t>
            </a:r>
            <a:r>
              <a:rPr lang="en-US" dirty="0"/>
              <a:t>, gender, sort= FALSE)</a:t>
            </a:r>
          </a:p>
          <a:p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M_F_User</a:t>
            </a:r>
            <a:r>
              <a:rPr lang="en-US" dirty="0"/>
              <a:t>) &lt;- c("User Type", "Gender", "Count")</a:t>
            </a:r>
          </a:p>
          <a:p>
            <a:r>
              <a:rPr lang="en-US" dirty="0"/>
              <a:t>fig &lt;- </a:t>
            </a:r>
            <a:r>
              <a:rPr lang="en-US" dirty="0" err="1"/>
              <a:t>plot_ly</a:t>
            </a:r>
            <a:r>
              <a:rPr lang="en-US" dirty="0"/>
              <a:t>(</a:t>
            </a:r>
          </a:p>
          <a:p>
            <a:r>
              <a:rPr lang="en-US" dirty="0"/>
              <a:t>  type='table',</a:t>
            </a:r>
          </a:p>
          <a:p>
            <a:r>
              <a:rPr lang="en-US" dirty="0"/>
              <a:t>  header=list(</a:t>
            </a:r>
          </a:p>
          <a:p>
            <a:r>
              <a:rPr lang="en-US" dirty="0"/>
              <a:t>    values=names(</a:t>
            </a:r>
            <a:r>
              <a:rPr lang="en-US" dirty="0" err="1"/>
              <a:t>M_F_User</a:t>
            </a:r>
            <a:r>
              <a:rPr lang="en-US" dirty="0"/>
              <a:t>), </a:t>
            </a:r>
          </a:p>
          <a:p>
            <a:r>
              <a:rPr lang="en-US" dirty="0"/>
              <a:t>    align = c("center", "center"),</a:t>
            </a:r>
          </a:p>
          <a:p>
            <a:r>
              <a:rPr lang="en-US" dirty="0"/>
              <a:t>    line = list(width = 1, color = 'white'),</a:t>
            </a:r>
          </a:p>
          <a:p>
            <a:r>
              <a:rPr lang="en-US" dirty="0"/>
              <a:t>    fill= list(color= c("#003B70", "#003B70")),</a:t>
            </a:r>
          </a:p>
          <a:p>
            <a:r>
              <a:rPr lang="en-US" dirty="0"/>
              <a:t>    font= list(family = "San Serif", size =15, color = "white"),</a:t>
            </a:r>
          </a:p>
          <a:p>
            <a:r>
              <a:rPr lang="en-US" dirty="0"/>
              <a:t>    height= 30),          </a:t>
            </a:r>
          </a:p>
          <a:p>
            <a:r>
              <a:rPr lang="en-US" dirty="0"/>
              <a:t>  cells=list(</a:t>
            </a:r>
          </a:p>
          <a:p>
            <a:r>
              <a:rPr lang="en-US" dirty="0"/>
              <a:t>    values=</a:t>
            </a:r>
            <a:r>
              <a:rPr lang="en-US" dirty="0" err="1"/>
              <a:t>unname</a:t>
            </a:r>
            <a:r>
              <a:rPr lang="en-US" dirty="0"/>
              <a:t>(</a:t>
            </a:r>
            <a:r>
              <a:rPr lang="en-US" dirty="0" err="1"/>
              <a:t>M_F_User</a:t>
            </a:r>
            <a:r>
              <a:rPr lang="en-US" dirty="0"/>
              <a:t>),</a:t>
            </a:r>
          </a:p>
          <a:p>
            <a:r>
              <a:rPr lang="en-US" dirty="0"/>
              <a:t>    align = c("center", "center"),</a:t>
            </a:r>
          </a:p>
          <a:p>
            <a:r>
              <a:rPr lang="en-US" dirty="0"/>
              <a:t>    line = list(width = 1, color = 'white'),</a:t>
            </a:r>
          </a:p>
          <a:p>
            <a:r>
              <a:rPr lang="en-US" dirty="0"/>
              <a:t>    fill= list(color= c("#58A0DB", "#58A0DB")),</a:t>
            </a:r>
          </a:p>
          <a:p>
            <a:r>
              <a:rPr lang="en-US" dirty="0"/>
              <a:t>    font= list(family = "San Serif", size =15, color = "white"),</a:t>
            </a:r>
          </a:p>
          <a:p>
            <a:r>
              <a:rPr lang="en-US" dirty="0"/>
              <a:t>    height= 30)) %&gt;% </a:t>
            </a:r>
          </a:p>
          <a:p>
            <a:r>
              <a:rPr lang="en-US" dirty="0"/>
              <a:t>  layout(</a:t>
            </a:r>
            <a:r>
              <a:rPr lang="en-US" dirty="0" err="1"/>
              <a:t>paper_bgcolor</a:t>
            </a:r>
            <a:r>
              <a:rPr lang="en-US" dirty="0"/>
              <a:t>='#58A0DB')</a:t>
            </a:r>
          </a:p>
          <a:p>
            <a:r>
              <a:rPr lang="en-US" dirty="0"/>
              <a:t># </a:t>
            </a:r>
            <a:r>
              <a:rPr lang="en-US" dirty="0" err="1"/>
              <a:t>api_create</a:t>
            </a:r>
            <a:r>
              <a:rPr lang="en-US" dirty="0"/>
              <a:t>(p=fig, filename = "Count of Customers &amp; Their Genders")</a:t>
            </a:r>
          </a:p>
          <a:p>
            <a:r>
              <a:rPr lang="en-US" dirty="0"/>
              <a:t>fig </a:t>
            </a:r>
          </a:p>
          <a:p>
            <a:r>
              <a:rPr lang="en-US" dirty="0"/>
              <a:t># ------------------------------------------------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27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#Avg Age of User Types</a:t>
            </a:r>
          </a:p>
          <a:p>
            <a:r>
              <a:rPr lang="en-US" dirty="0" err="1"/>
              <a:t>agealc</a:t>
            </a:r>
            <a:r>
              <a:rPr lang="en-US" dirty="0"/>
              <a:t> &lt;- function(</a:t>
            </a:r>
            <a:r>
              <a:rPr lang="en-US" dirty="0" err="1"/>
              <a:t>birth.year</a:t>
            </a:r>
            <a:r>
              <a:rPr lang="en-US" dirty="0"/>
              <a:t>, current){</a:t>
            </a:r>
          </a:p>
          <a:p>
            <a:r>
              <a:rPr lang="en-US" dirty="0"/>
              <a:t>  require(</a:t>
            </a:r>
            <a:r>
              <a:rPr lang="en-US" dirty="0" err="1"/>
              <a:t>Citi_Bike.table</a:t>
            </a:r>
            <a:r>
              <a:rPr lang="en-US" dirty="0"/>
              <a:t>)</a:t>
            </a:r>
          </a:p>
          <a:p>
            <a:r>
              <a:rPr lang="en-US" dirty="0"/>
              <a:t>  y &lt;- year(current) - year(</a:t>
            </a:r>
            <a:r>
              <a:rPr lang="en-US" dirty="0" err="1"/>
              <a:t>birth.year</a:t>
            </a:r>
            <a:r>
              <a:rPr lang="en-US" dirty="0"/>
              <a:t>) -1</a:t>
            </a:r>
          </a:p>
          <a:p>
            <a:r>
              <a:rPr lang="en-US" dirty="0"/>
              <a:t>  age &lt;- y </a:t>
            </a:r>
          </a:p>
          <a:p>
            <a:r>
              <a:rPr lang="en-US" dirty="0"/>
              <a:t>  return (age)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k &lt;- aggregate(Age ~ </a:t>
            </a:r>
            <a:r>
              <a:rPr lang="en-US" dirty="0" err="1"/>
              <a:t>usertype</a:t>
            </a:r>
            <a:r>
              <a:rPr lang="en-US" dirty="0"/>
              <a:t>, data= </a:t>
            </a:r>
            <a:r>
              <a:rPr lang="en-US" dirty="0" err="1"/>
              <a:t>Citi_Bike</a:t>
            </a:r>
            <a:r>
              <a:rPr lang="en-US" dirty="0"/>
              <a:t>, FUN = mean) #Grader Notes: replaced "mean" for "median," "min," and "max" to calculate those values. </a:t>
            </a:r>
          </a:p>
          <a:p>
            <a:r>
              <a:rPr lang="en-US" dirty="0" err="1"/>
              <a:t>write.csv</a:t>
            </a:r>
            <a:r>
              <a:rPr lang="en-US" dirty="0"/>
              <a:t>(k, '</a:t>
            </a:r>
            <a:r>
              <a:rPr lang="en-US" dirty="0" err="1"/>
              <a:t>Age_User.csv</a:t>
            </a:r>
            <a:r>
              <a:rPr lang="en-US" dirty="0"/>
              <a:t>')</a:t>
            </a:r>
          </a:p>
          <a:p>
            <a:r>
              <a:rPr lang="en-US" dirty="0" err="1"/>
              <a:t>Age_User</a:t>
            </a:r>
            <a:r>
              <a:rPr lang="en-US" dirty="0"/>
              <a:t> &lt;- </a:t>
            </a:r>
            <a:r>
              <a:rPr lang="en-US" dirty="0" err="1"/>
              <a:t>read.csv</a:t>
            </a:r>
            <a:r>
              <a:rPr lang="en-US" dirty="0"/>
              <a:t>("~/Desktop/Data 101/HW 3/</a:t>
            </a:r>
            <a:r>
              <a:rPr lang="en-US" dirty="0" err="1"/>
              <a:t>Age_User.csv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t &lt;- list(</a:t>
            </a:r>
          </a:p>
          <a:p>
            <a:r>
              <a:rPr lang="en-US" dirty="0"/>
              <a:t>  family = "sans serif",</a:t>
            </a:r>
          </a:p>
          <a:p>
            <a:r>
              <a:rPr lang="en-US" dirty="0"/>
              <a:t>  size= 16,</a:t>
            </a:r>
          </a:p>
          <a:p>
            <a:r>
              <a:rPr lang="en-US" dirty="0"/>
              <a:t>  color = 'white')</a:t>
            </a:r>
          </a:p>
          <a:p>
            <a:endParaRPr lang="en-US" dirty="0"/>
          </a:p>
          <a:p>
            <a:r>
              <a:rPr lang="en-US" dirty="0"/>
              <a:t>fig &lt;- </a:t>
            </a:r>
            <a:r>
              <a:rPr lang="en-US" dirty="0" err="1"/>
              <a:t>plot_ly</a:t>
            </a:r>
            <a:r>
              <a:rPr lang="en-US" dirty="0"/>
              <a:t>(x = c(</a:t>
            </a:r>
            <a:r>
              <a:rPr lang="en-US" dirty="0" err="1"/>
              <a:t>Age_User$usertype</a:t>
            </a:r>
            <a:r>
              <a:rPr lang="en-US" dirty="0"/>
              <a:t>), y = c(</a:t>
            </a:r>
            <a:r>
              <a:rPr lang="en-US" dirty="0" err="1"/>
              <a:t>Age_User$Age</a:t>
            </a:r>
            <a:r>
              <a:rPr lang="en-US" dirty="0"/>
              <a:t>), width = 700, height = 700, type = 'bar', marker = list(color = '#003B70')) %&gt;%</a:t>
            </a:r>
          </a:p>
          <a:p>
            <a:r>
              <a:rPr lang="en-US" dirty="0"/>
              <a:t>  layout(title= list(text = "Average Age of User </a:t>
            </a:r>
            <a:r>
              <a:rPr lang="en-US" dirty="0" err="1"/>
              <a:t>Types",font</a:t>
            </a:r>
            <a:r>
              <a:rPr lang="en-US" dirty="0"/>
              <a:t> = t), font=t,</a:t>
            </a:r>
          </a:p>
          <a:p>
            <a:r>
              <a:rPr lang="en-US" dirty="0"/>
              <a:t>         </a:t>
            </a:r>
            <a:r>
              <a:rPr lang="en-US" dirty="0" err="1"/>
              <a:t>xaxis</a:t>
            </a:r>
            <a:r>
              <a:rPr lang="en-US" dirty="0"/>
              <a:t> = list(title = list(text ='User Types', font = t)),</a:t>
            </a:r>
          </a:p>
          <a:p>
            <a:r>
              <a:rPr lang="en-US" dirty="0"/>
              <a:t>         </a:t>
            </a:r>
            <a:r>
              <a:rPr lang="en-US" dirty="0" err="1"/>
              <a:t>yaxis</a:t>
            </a:r>
            <a:r>
              <a:rPr lang="en-US" dirty="0"/>
              <a:t> = list(title = list(text ='Average Age of Users', font = t)),</a:t>
            </a:r>
          </a:p>
          <a:p>
            <a:r>
              <a:rPr lang="en-US" dirty="0"/>
              <a:t>         </a:t>
            </a:r>
            <a:r>
              <a:rPr lang="en-US" dirty="0" err="1"/>
              <a:t>plot_bgcolor</a:t>
            </a:r>
            <a:r>
              <a:rPr lang="en-US" dirty="0"/>
              <a:t>='#e5ecf6', </a:t>
            </a:r>
            <a:r>
              <a:rPr lang="en-US" dirty="0" err="1"/>
              <a:t>paper_bgcolor</a:t>
            </a:r>
            <a:r>
              <a:rPr lang="en-US" dirty="0"/>
              <a:t>='#58A0DB')</a:t>
            </a:r>
          </a:p>
          <a:p>
            <a:r>
              <a:rPr lang="en-US" dirty="0"/>
              <a:t># </a:t>
            </a:r>
            <a:r>
              <a:rPr lang="en-US" dirty="0" err="1"/>
              <a:t>api_create</a:t>
            </a:r>
            <a:r>
              <a:rPr lang="en-US" dirty="0"/>
              <a:t>(p=fig, filename = "Average Age of User Types")</a:t>
            </a:r>
          </a:p>
          <a:p>
            <a:r>
              <a:rPr lang="en-US" dirty="0"/>
              <a:t>fig</a:t>
            </a:r>
          </a:p>
          <a:p>
            <a:r>
              <a:rPr lang="en-US" dirty="0"/>
              <a:t>#--------------------------------------------</a:t>
            </a:r>
          </a:p>
          <a:p>
            <a:r>
              <a:rPr lang="en-US" dirty="0"/>
              <a:t>#Sub &amp; Cust Count</a:t>
            </a:r>
          </a:p>
          <a:p>
            <a:endParaRPr lang="en-US" dirty="0"/>
          </a:p>
          <a:p>
            <a:r>
              <a:rPr lang="en-US" dirty="0" err="1"/>
              <a:t>Sub_Cust</a:t>
            </a:r>
            <a:r>
              <a:rPr lang="en-US" dirty="0"/>
              <a:t> &lt;- table(</a:t>
            </a:r>
            <a:r>
              <a:rPr lang="en-US" dirty="0" err="1"/>
              <a:t>Citi_Bike$usertype</a:t>
            </a:r>
            <a:r>
              <a:rPr lang="en-US" dirty="0"/>
              <a:t>)</a:t>
            </a:r>
          </a:p>
          <a:p>
            <a:r>
              <a:rPr lang="en-US" dirty="0"/>
              <a:t>View(</a:t>
            </a:r>
            <a:r>
              <a:rPr lang="en-US" dirty="0" err="1"/>
              <a:t>Sub_Cust</a:t>
            </a:r>
            <a:r>
              <a:rPr lang="en-US" dirty="0"/>
              <a:t>)</a:t>
            </a:r>
          </a:p>
          <a:p>
            <a:r>
              <a:rPr lang="en-US" dirty="0"/>
              <a:t>Sub_Cust1 &lt;- </a:t>
            </a:r>
            <a:r>
              <a:rPr lang="en-US" dirty="0" err="1"/>
              <a:t>write.csv</a:t>
            </a:r>
            <a:r>
              <a:rPr lang="en-US" dirty="0"/>
              <a:t>(</a:t>
            </a:r>
            <a:r>
              <a:rPr lang="en-US" dirty="0" err="1"/>
              <a:t>Sub_Cust</a:t>
            </a:r>
            <a:r>
              <a:rPr lang="en-US" dirty="0"/>
              <a:t>, "</a:t>
            </a:r>
            <a:r>
              <a:rPr lang="en-US" dirty="0" err="1"/>
              <a:t>Sub_Cust.csv</a:t>
            </a:r>
            <a:r>
              <a:rPr lang="en-US" dirty="0"/>
              <a:t>")</a:t>
            </a:r>
          </a:p>
          <a:p>
            <a:r>
              <a:rPr lang="en-US" dirty="0" err="1"/>
              <a:t>data_nohead</a:t>
            </a:r>
            <a:r>
              <a:rPr lang="en-US" dirty="0"/>
              <a:t> &lt;- </a:t>
            </a:r>
            <a:r>
              <a:rPr lang="en-US" dirty="0" err="1"/>
              <a:t>read.csv</a:t>
            </a:r>
            <a:r>
              <a:rPr lang="en-US" dirty="0"/>
              <a:t>("</a:t>
            </a:r>
            <a:r>
              <a:rPr lang="en-US" dirty="0" err="1"/>
              <a:t>Sub_Cust.csv</a:t>
            </a:r>
            <a:r>
              <a:rPr lang="en-US" dirty="0"/>
              <a:t>", header = TRUE)</a:t>
            </a:r>
          </a:p>
          <a:p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data_nohead</a:t>
            </a:r>
            <a:r>
              <a:rPr lang="en-US" dirty="0"/>
              <a:t>) &lt;- c(" ", "User Type", "Count")</a:t>
            </a:r>
          </a:p>
          <a:p>
            <a:r>
              <a:rPr lang="en-US" dirty="0"/>
              <a:t>View(</a:t>
            </a:r>
            <a:r>
              <a:rPr lang="en-US" dirty="0" err="1"/>
              <a:t>data_nohead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#Avg Age of User Types</a:t>
            </a:r>
          </a:p>
          <a:p>
            <a:r>
              <a:rPr lang="en-US" dirty="0" err="1"/>
              <a:t>agealc</a:t>
            </a:r>
            <a:r>
              <a:rPr lang="en-US" dirty="0"/>
              <a:t> &lt;- function(</a:t>
            </a:r>
            <a:r>
              <a:rPr lang="en-US" dirty="0" err="1"/>
              <a:t>birth.year</a:t>
            </a:r>
            <a:r>
              <a:rPr lang="en-US" dirty="0"/>
              <a:t>, current){</a:t>
            </a:r>
          </a:p>
          <a:p>
            <a:r>
              <a:rPr lang="en-US" dirty="0"/>
              <a:t>  require(</a:t>
            </a:r>
            <a:r>
              <a:rPr lang="en-US" dirty="0" err="1"/>
              <a:t>Citi_Bike.table</a:t>
            </a:r>
            <a:r>
              <a:rPr lang="en-US" dirty="0"/>
              <a:t>)</a:t>
            </a:r>
          </a:p>
          <a:p>
            <a:r>
              <a:rPr lang="en-US" dirty="0"/>
              <a:t>  y &lt;- year(current) - year(</a:t>
            </a:r>
            <a:r>
              <a:rPr lang="en-US" dirty="0" err="1"/>
              <a:t>birth.year</a:t>
            </a:r>
            <a:r>
              <a:rPr lang="en-US" dirty="0"/>
              <a:t>) -1</a:t>
            </a:r>
          </a:p>
          <a:p>
            <a:r>
              <a:rPr lang="en-US" dirty="0"/>
              <a:t>  age &lt;- y </a:t>
            </a:r>
          </a:p>
          <a:p>
            <a:r>
              <a:rPr lang="en-US" dirty="0"/>
              <a:t>  return (age)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k &lt;- aggregate(Age ~ </a:t>
            </a:r>
            <a:r>
              <a:rPr lang="en-US" dirty="0" err="1"/>
              <a:t>usertype</a:t>
            </a:r>
            <a:r>
              <a:rPr lang="en-US" dirty="0"/>
              <a:t>, data= </a:t>
            </a:r>
            <a:r>
              <a:rPr lang="en-US" dirty="0" err="1"/>
              <a:t>Citi_Bike</a:t>
            </a:r>
            <a:r>
              <a:rPr lang="en-US" dirty="0"/>
              <a:t>, FUN = mean)</a:t>
            </a:r>
          </a:p>
          <a:p>
            <a:r>
              <a:rPr lang="en-US" dirty="0" err="1"/>
              <a:t>write.csv</a:t>
            </a:r>
            <a:r>
              <a:rPr lang="en-US" dirty="0"/>
              <a:t>(k, '</a:t>
            </a:r>
            <a:r>
              <a:rPr lang="en-US" dirty="0" err="1"/>
              <a:t>Age_User.csv</a:t>
            </a:r>
            <a:r>
              <a:rPr lang="en-US" dirty="0"/>
              <a:t>')</a:t>
            </a:r>
          </a:p>
          <a:p>
            <a:r>
              <a:rPr lang="en-US" dirty="0" err="1"/>
              <a:t>Age_User</a:t>
            </a:r>
            <a:r>
              <a:rPr lang="en-US" dirty="0"/>
              <a:t> &lt;- </a:t>
            </a:r>
            <a:r>
              <a:rPr lang="en-US" dirty="0" err="1"/>
              <a:t>read.csv</a:t>
            </a:r>
            <a:r>
              <a:rPr lang="en-US" dirty="0"/>
              <a:t>("~/Desktop/Data 101/HW 3/</a:t>
            </a:r>
            <a:r>
              <a:rPr lang="en-US" dirty="0" err="1"/>
              <a:t>Age_User.csv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t &lt;- list(</a:t>
            </a:r>
          </a:p>
          <a:p>
            <a:r>
              <a:rPr lang="en-US" dirty="0"/>
              <a:t>  family = "sans serif",</a:t>
            </a:r>
          </a:p>
          <a:p>
            <a:r>
              <a:rPr lang="en-US" dirty="0"/>
              <a:t>  size= 16,</a:t>
            </a:r>
          </a:p>
          <a:p>
            <a:r>
              <a:rPr lang="en-US" dirty="0"/>
              <a:t>  color = 'white')</a:t>
            </a:r>
          </a:p>
          <a:p>
            <a:endParaRPr lang="en-US" dirty="0"/>
          </a:p>
          <a:p>
            <a:r>
              <a:rPr lang="en-US" dirty="0"/>
              <a:t>fig &lt;- </a:t>
            </a:r>
            <a:r>
              <a:rPr lang="en-US" dirty="0" err="1"/>
              <a:t>plot_ly</a:t>
            </a:r>
            <a:r>
              <a:rPr lang="en-US" dirty="0"/>
              <a:t>(x = c(</a:t>
            </a:r>
            <a:r>
              <a:rPr lang="en-US" dirty="0" err="1"/>
              <a:t>Age_User$usertype</a:t>
            </a:r>
            <a:r>
              <a:rPr lang="en-US" dirty="0"/>
              <a:t>), y = c(</a:t>
            </a:r>
            <a:r>
              <a:rPr lang="en-US" dirty="0" err="1"/>
              <a:t>Age_User$Age</a:t>
            </a:r>
            <a:r>
              <a:rPr lang="en-US" dirty="0"/>
              <a:t>), width = 700, height = 700, type = 'bar', marker = list(color = '#003B70')) %&gt;%</a:t>
            </a:r>
          </a:p>
          <a:p>
            <a:r>
              <a:rPr lang="en-US" dirty="0"/>
              <a:t>  layout(title= list(text = "Average Age of User </a:t>
            </a:r>
            <a:r>
              <a:rPr lang="en-US" dirty="0" err="1"/>
              <a:t>Types",font</a:t>
            </a:r>
            <a:r>
              <a:rPr lang="en-US" dirty="0"/>
              <a:t> = t), font=t,</a:t>
            </a:r>
          </a:p>
          <a:p>
            <a:r>
              <a:rPr lang="en-US" dirty="0"/>
              <a:t>         </a:t>
            </a:r>
            <a:r>
              <a:rPr lang="en-US" dirty="0" err="1"/>
              <a:t>xaxis</a:t>
            </a:r>
            <a:r>
              <a:rPr lang="en-US" dirty="0"/>
              <a:t> = list(title = list(text ='User Types', font = t)),</a:t>
            </a:r>
          </a:p>
          <a:p>
            <a:r>
              <a:rPr lang="en-US" dirty="0"/>
              <a:t>         </a:t>
            </a:r>
            <a:r>
              <a:rPr lang="en-US" dirty="0" err="1"/>
              <a:t>yaxis</a:t>
            </a:r>
            <a:r>
              <a:rPr lang="en-US" dirty="0"/>
              <a:t> = list(title = list(text ='Average Age of Users', font = t)),</a:t>
            </a:r>
          </a:p>
          <a:p>
            <a:r>
              <a:rPr lang="en-US" dirty="0"/>
              <a:t>         </a:t>
            </a:r>
            <a:r>
              <a:rPr lang="en-US" dirty="0" err="1"/>
              <a:t>plot_bgcolor</a:t>
            </a:r>
            <a:r>
              <a:rPr lang="en-US" dirty="0"/>
              <a:t>='#e5ecf6', </a:t>
            </a:r>
            <a:r>
              <a:rPr lang="en-US" dirty="0" err="1"/>
              <a:t>paper_bgcolor</a:t>
            </a:r>
            <a:r>
              <a:rPr lang="en-US" dirty="0"/>
              <a:t>='#58A0DB')</a:t>
            </a:r>
          </a:p>
          <a:p>
            <a:r>
              <a:rPr lang="en-US" dirty="0"/>
              <a:t># </a:t>
            </a:r>
            <a:r>
              <a:rPr lang="en-US" dirty="0" err="1"/>
              <a:t>api_create</a:t>
            </a:r>
            <a:r>
              <a:rPr lang="en-US" dirty="0"/>
              <a:t>(p=fig, filename = "Average Age of User Types")</a:t>
            </a:r>
          </a:p>
          <a:p>
            <a:r>
              <a:rPr lang="en-US" dirty="0"/>
              <a:t>fig</a:t>
            </a:r>
          </a:p>
          <a:p>
            <a:r>
              <a:rPr lang="en-US" dirty="0"/>
              <a:t>#--------------------------------------------</a:t>
            </a:r>
          </a:p>
          <a:p>
            <a:r>
              <a:rPr lang="en-US" dirty="0"/>
              <a:t>#Sub &amp; Cust Count</a:t>
            </a:r>
          </a:p>
          <a:p>
            <a:endParaRPr lang="en-US" dirty="0"/>
          </a:p>
          <a:p>
            <a:r>
              <a:rPr lang="en-US" dirty="0" err="1"/>
              <a:t>Sub_Cust</a:t>
            </a:r>
            <a:r>
              <a:rPr lang="en-US" dirty="0"/>
              <a:t> &lt;- table(</a:t>
            </a:r>
            <a:r>
              <a:rPr lang="en-US" dirty="0" err="1"/>
              <a:t>Citi_Bike$usertype</a:t>
            </a:r>
            <a:r>
              <a:rPr lang="en-US" dirty="0"/>
              <a:t>)</a:t>
            </a:r>
          </a:p>
          <a:p>
            <a:r>
              <a:rPr lang="en-US" dirty="0"/>
              <a:t>View(</a:t>
            </a:r>
            <a:r>
              <a:rPr lang="en-US" dirty="0" err="1"/>
              <a:t>Sub_Cust</a:t>
            </a:r>
            <a:r>
              <a:rPr lang="en-US" dirty="0"/>
              <a:t>)</a:t>
            </a:r>
          </a:p>
          <a:p>
            <a:r>
              <a:rPr lang="en-US" dirty="0"/>
              <a:t>Sub_Cust1 &lt;- </a:t>
            </a:r>
            <a:r>
              <a:rPr lang="en-US" dirty="0" err="1"/>
              <a:t>write.csv</a:t>
            </a:r>
            <a:r>
              <a:rPr lang="en-US" dirty="0"/>
              <a:t>(</a:t>
            </a:r>
            <a:r>
              <a:rPr lang="en-US" dirty="0" err="1"/>
              <a:t>Sub_Cust</a:t>
            </a:r>
            <a:r>
              <a:rPr lang="en-US" dirty="0"/>
              <a:t>, "</a:t>
            </a:r>
            <a:r>
              <a:rPr lang="en-US" dirty="0" err="1"/>
              <a:t>Sub_Cust.csv</a:t>
            </a:r>
            <a:r>
              <a:rPr lang="en-US" dirty="0"/>
              <a:t>")</a:t>
            </a:r>
          </a:p>
          <a:p>
            <a:r>
              <a:rPr lang="en-US" dirty="0" err="1"/>
              <a:t>data_nohead</a:t>
            </a:r>
            <a:r>
              <a:rPr lang="en-US" dirty="0"/>
              <a:t> &lt;- </a:t>
            </a:r>
            <a:r>
              <a:rPr lang="en-US" dirty="0" err="1"/>
              <a:t>read.csv</a:t>
            </a:r>
            <a:r>
              <a:rPr lang="en-US" dirty="0"/>
              <a:t>("</a:t>
            </a:r>
            <a:r>
              <a:rPr lang="en-US" dirty="0" err="1"/>
              <a:t>Sub_Cust.csv</a:t>
            </a:r>
            <a:r>
              <a:rPr lang="en-US" dirty="0"/>
              <a:t>", header = TRUE)</a:t>
            </a:r>
          </a:p>
          <a:p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data_nohead</a:t>
            </a:r>
            <a:r>
              <a:rPr lang="en-US" dirty="0"/>
              <a:t>) &lt;- c(" ", "User Type", "Count")</a:t>
            </a:r>
          </a:p>
          <a:p>
            <a:r>
              <a:rPr lang="en-US" dirty="0"/>
              <a:t>View(</a:t>
            </a:r>
            <a:r>
              <a:rPr lang="en-US" dirty="0" err="1"/>
              <a:t>data_nohead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3A70-BC33-CF4C-A2CD-10694AD058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0326-D65A-0F43-B079-C0219913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5F121-1F3E-1B4F-9ACE-3AB157F7D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7684C-1608-5C46-ABAB-223A0379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884E-55F1-9947-B9DB-223648E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1CB77-AEBF-654A-A4CF-30BA0F82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3A51-A9DC-0741-ADF8-C5EE1D84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C5B6B-CAB0-4B4E-987D-667CA33B1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E4B4-B1B0-3141-AA07-F41F59A9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23709-1FC7-3540-8A2B-3A763A27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05F5C-BC17-1A40-BEE7-EF9FB459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64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FB265D-75A8-844F-9963-8E9C4D23D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ED825-9DAD-2647-A001-04048354E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7476A-EA39-3F44-9A4C-5538C489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C29B2-6569-FC41-9E27-D28AC0B6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92FEE-C556-6240-95D1-97ABD9D2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2635-2FC6-2C4D-A7A9-4CEAC0D8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40C6-98AB-C543-9706-C1FF7FA89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7BA27-92BC-5D4A-A58D-61EB37E4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57A85-785B-0446-A536-AA624EF0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8E961-AB99-F545-BC50-889184E0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9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EC0B-077F-5D4C-A082-D2B190C6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6A06B-38A0-A34E-810E-8F4D99380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58681-9C57-1240-B606-A7D14941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082D-8ADE-F046-BA57-301F496A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8715B-C794-7B41-A766-9697D5ED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4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A917-C776-8B4E-B09C-E009628D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ECB6-714D-E948-AA8C-C02750B8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D5BC-0972-6747-8829-EF199AD5E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831A0-B8C4-EA47-B619-1598076E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FF5B9-BDEB-8946-B740-ACD643B4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89025-E696-8C41-8E1D-CBEBC668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38EF-1F2D-F247-9989-D1CBB7A6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A1F68-546F-E844-A3F6-E7A4FDB54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86950-6BE0-6741-B320-FC3FFC74F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4A8FF-F958-1A44-853A-5666423FD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E773-7563-EB42-AB72-3B76761D6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2ADE5-9FD3-FA46-ACD6-3A95DFC88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AFA1F-D507-5446-B796-54D6979A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217AA8-8575-FE43-8FB5-15E0DA6D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7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B6B5-31F4-B148-B7CE-9733EF57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33DC1-5931-B04E-993D-53963493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AED5A-2668-1145-BD32-1E1E5285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E74CB-F191-F94D-ABAC-D5A41AAC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D6B06-F3B3-FD48-A294-038E5DB6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A91BD-8018-D84F-A3E2-AEF2270D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240D1-297A-A64B-9444-E229011A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5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1B5D-3379-7145-B32C-19114B41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231B-0C20-AC4F-B79D-ED4132BA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5B9F6-E767-A844-B103-154507FBF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FCD3D-4F3F-B64D-BE05-D6410F46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1394D-DF3F-154B-8849-D557129C4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47772-90F3-5548-A2C0-96FB15D4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6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D496-B649-6144-A7C3-9DD4ED9C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0A016-64B6-0A4B-BF20-7780EA8E4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C6CC1-5089-F84D-ABD7-866F043E1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BCE10-E2EE-D94A-870A-C6626ABF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03478-DC99-7140-BB52-F5A8052A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B278E-61C0-AD48-B419-DFADAAF8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1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7000" t="-5000" r="-7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82182-74F0-C94F-856F-9556C057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CFDE7-4663-B84D-BA80-589D784A2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040CF-A83D-7140-A1AD-0C715265C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40299-D3D1-254F-A4D3-B08B4C28210D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E4BF-95F8-C143-9B6A-0FDC3D51D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2DDB2-3440-8448-BDFF-E69FCAFC3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8C79-63D0-D34C-A012-289019D0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6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pubs.com/heminp16/812449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plotly.com/~heminp16/5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tibikenyc.com/blog/womens-bike-month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ly.com/~heminp16/7/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6EE67D6-7D4D-4246-BE48-4B836F410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0584284" y="6199296"/>
            <a:ext cx="1537375" cy="399170"/>
          </a:xfrm>
          <a:prstGeom prst="rect">
            <a:avLst/>
          </a:prstGeom>
          <a:noFill/>
        </p:spPr>
      </p:pic>
      <p:pic>
        <p:nvPicPr>
          <p:cNvPr id="1028" name="Picture 4" descr="Statement of Senator Michael Gianaris on the Expansion of CitiBike | NY  State Senate">
            <a:extLst>
              <a:ext uri="{FF2B5EF4-FFF2-40B4-BE49-F238E27FC236}">
                <a16:creationId xmlns:a16="http://schemas.microsoft.com/office/drawing/2014/main" id="{574FAD64-6BAD-0844-9D4D-6DB8268C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55953" y="1946379"/>
            <a:ext cx="2264899" cy="150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F03FA7-6B88-EB4D-B425-852B15622C78}"/>
              </a:ext>
            </a:extLst>
          </p:cNvPr>
          <p:cNvSpPr txBox="1"/>
          <p:nvPr/>
        </p:nvSpPr>
        <p:spPr>
          <a:xfrm>
            <a:off x="8899944" y="4381231"/>
            <a:ext cx="28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May 2020 Citi Bike Trip Data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Hemin Patel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Data 101 HW 3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E9E178C-D0F2-8F42-8A50-7BAA72A54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933729" y="1834378"/>
            <a:ext cx="9333489" cy="24233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372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287 L -1.0539 0.4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39" y="2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10071630-A914-4145-BB81-8D5063B8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526"/>
          <a:stretch/>
        </p:blipFill>
        <p:spPr>
          <a:xfrm>
            <a:off x="5787652" y="4110142"/>
            <a:ext cx="1672459" cy="2645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9A7C4E-0676-C549-9CBD-0C217A6F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 10 Popular Citi Bike Start Locations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FE5BE1-2B0D-024B-A3F9-79D031347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0584284" y="6199296"/>
            <a:ext cx="1537375" cy="399170"/>
          </a:xfrm>
          <a:prstGeom prst="rect">
            <a:avLst/>
          </a:prstGeo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38E2A5-0A39-374D-9A9E-7D5D335A0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5"/>
            <a:ext cx="6979920" cy="4220147"/>
          </a:xfrm>
        </p:spPr>
        <p:txBody>
          <a:bodyPr>
            <a:normAutofit lnSpcReduction="10000"/>
          </a:bodyPr>
          <a:lstStyle/>
          <a:p>
            <a:r>
              <a:rPr lang="en-US" sz="2500" dirty="0">
                <a:solidFill>
                  <a:schemeClr val="bg1"/>
                </a:solidFill>
                <a:cs typeface="Aparajita" panose="020B0604020202020204" pitchFamily="34" charset="0"/>
              </a:rPr>
              <a:t>The most frequented location is located on 12 Ave &amp; W 40 St</a:t>
            </a:r>
          </a:p>
          <a:p>
            <a:r>
              <a:rPr lang="en-US" sz="2500" dirty="0">
                <a:solidFill>
                  <a:schemeClr val="bg1"/>
                </a:solidFill>
                <a:cs typeface="Aparajita" panose="020B0604020202020204" pitchFamily="34" charset="0"/>
              </a:rPr>
              <a:t>Populous Citi Bike locations are around Central Park</a:t>
            </a:r>
          </a:p>
          <a:p>
            <a:r>
              <a:rPr lang="en-US" sz="2500" dirty="0">
                <a:solidFill>
                  <a:schemeClr val="bg1"/>
                </a:solidFill>
                <a:cs typeface="Aparajita" panose="020B0604020202020204" pitchFamily="34" charset="0"/>
              </a:rPr>
              <a:t>Many of the unpopular locations are located in the other boroughs Ex: Bronx, Queens, etc.</a:t>
            </a:r>
          </a:p>
          <a:p>
            <a:r>
              <a:rPr lang="en-US" sz="2500" dirty="0">
                <a:solidFill>
                  <a:schemeClr val="bg1"/>
                </a:solidFill>
                <a:cs typeface="Aparajita" panose="020B0604020202020204" pitchFamily="34" charset="0"/>
              </a:rPr>
              <a:t>Since Manhattan is lively, according                              to the data, Citi Bike should                                 advertise more in this region,                           </a:t>
            </a:r>
            <a:r>
              <a:rPr lang="en-US" sz="2500" u="sng" dirty="0">
                <a:solidFill>
                  <a:schemeClr val="bg1"/>
                </a:solidFill>
                <a:cs typeface="Aparajita" panose="020B0604020202020204" pitchFamily="34" charset="0"/>
              </a:rPr>
              <a:t>especially</a:t>
            </a:r>
            <a:r>
              <a:rPr lang="en-US" sz="2500" dirty="0">
                <a:solidFill>
                  <a:schemeClr val="bg1"/>
                </a:solidFill>
                <a:cs typeface="Aparajita" panose="020B0604020202020204" pitchFamily="34" charset="0"/>
              </a:rPr>
              <a:t> Midtown. </a:t>
            </a:r>
          </a:p>
          <a:p>
            <a:r>
              <a:rPr lang="en-US" sz="2500" dirty="0">
                <a:solidFill>
                  <a:schemeClr val="bg1"/>
                </a:solidFill>
                <a:cs typeface="Aparajit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Map</a:t>
            </a:r>
            <a:endParaRPr lang="en-US" sz="2500" dirty="0">
              <a:solidFill>
                <a:schemeClr val="bg1"/>
              </a:solidFill>
              <a:cs typeface="Aparajita" panose="020B0604020202020204" pitchFamily="34" charset="0"/>
            </a:endParaRP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76349290-4C76-614E-94EA-24E307C64D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69" t="15893"/>
          <a:stretch/>
        </p:blipFill>
        <p:spPr>
          <a:xfrm>
            <a:off x="8106510" y="2033136"/>
            <a:ext cx="3917692" cy="3289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F89CA77A-CD59-834F-BD14-3AC020F49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73" r="14862"/>
          <a:stretch/>
        </p:blipFill>
        <p:spPr>
          <a:xfrm>
            <a:off x="7449601" y="4110142"/>
            <a:ext cx="620112" cy="26459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7E0B1C-55D7-8848-9A2B-09D7782B7706}"/>
              </a:ext>
            </a:extLst>
          </p:cNvPr>
          <p:cNvSpPr/>
          <p:nvPr/>
        </p:nvSpPr>
        <p:spPr>
          <a:xfrm>
            <a:off x="5787652" y="4346448"/>
            <a:ext cx="2282061" cy="231648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B71021-C0DF-F947-856C-C3CC0001C29F}"/>
              </a:ext>
            </a:extLst>
          </p:cNvPr>
          <p:cNvSpPr/>
          <p:nvPr/>
        </p:nvSpPr>
        <p:spPr>
          <a:xfrm>
            <a:off x="5787651" y="4578095"/>
            <a:ext cx="2282061" cy="253113"/>
          </a:xfrm>
          <a:prstGeom prst="rect">
            <a:avLst/>
          </a:prstGeom>
          <a:solidFill>
            <a:srgbClr val="58A0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83AB11-0293-4545-8847-6C9CD63E9AF9}"/>
              </a:ext>
            </a:extLst>
          </p:cNvPr>
          <p:cNvSpPr/>
          <p:nvPr/>
        </p:nvSpPr>
        <p:spPr>
          <a:xfrm>
            <a:off x="5787650" y="4826409"/>
            <a:ext cx="2282061" cy="23164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5075E-8AD3-9843-AE3D-14DC22D2DBA8}"/>
              </a:ext>
            </a:extLst>
          </p:cNvPr>
          <p:cNvSpPr/>
          <p:nvPr/>
        </p:nvSpPr>
        <p:spPr>
          <a:xfrm>
            <a:off x="5787650" y="5062856"/>
            <a:ext cx="2282061" cy="246047"/>
          </a:xfrm>
          <a:prstGeom prst="rect">
            <a:avLst/>
          </a:prstGeom>
          <a:solidFill>
            <a:srgbClr val="964B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1A5345-87F8-774E-AD26-DAD23DA93948}"/>
              </a:ext>
            </a:extLst>
          </p:cNvPr>
          <p:cNvSpPr/>
          <p:nvPr/>
        </p:nvSpPr>
        <p:spPr>
          <a:xfrm>
            <a:off x="5787649" y="5303130"/>
            <a:ext cx="2285130" cy="246047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D1911-B660-A246-B815-0F9BE175DF9F}"/>
              </a:ext>
            </a:extLst>
          </p:cNvPr>
          <p:cNvSpPr/>
          <p:nvPr/>
        </p:nvSpPr>
        <p:spPr>
          <a:xfrm>
            <a:off x="5784581" y="5547617"/>
            <a:ext cx="2285130" cy="246047"/>
          </a:xfrm>
          <a:prstGeom prst="rect">
            <a:avLst/>
          </a:prstGeom>
          <a:solidFill>
            <a:srgbClr val="FFC0C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9F5304-3FAB-4C4F-87EF-AAB9B4B167B4}"/>
              </a:ext>
            </a:extLst>
          </p:cNvPr>
          <p:cNvSpPr/>
          <p:nvPr/>
        </p:nvSpPr>
        <p:spPr>
          <a:xfrm>
            <a:off x="5784581" y="5793663"/>
            <a:ext cx="2285130" cy="231649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3B117F-6210-964B-AF2E-73B9E079CB53}"/>
              </a:ext>
            </a:extLst>
          </p:cNvPr>
          <p:cNvSpPr/>
          <p:nvPr/>
        </p:nvSpPr>
        <p:spPr>
          <a:xfrm>
            <a:off x="5784581" y="6027440"/>
            <a:ext cx="2285130" cy="241243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0A0802-A839-AD42-B9CD-F367DDB56B26}"/>
              </a:ext>
            </a:extLst>
          </p:cNvPr>
          <p:cNvSpPr/>
          <p:nvPr/>
        </p:nvSpPr>
        <p:spPr>
          <a:xfrm>
            <a:off x="5784581" y="6265482"/>
            <a:ext cx="2285130" cy="241243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F40A70-35B8-5443-A413-188B7042B017}"/>
              </a:ext>
            </a:extLst>
          </p:cNvPr>
          <p:cNvSpPr/>
          <p:nvPr/>
        </p:nvSpPr>
        <p:spPr>
          <a:xfrm>
            <a:off x="5784581" y="6503154"/>
            <a:ext cx="2285130" cy="248168"/>
          </a:xfrm>
          <a:prstGeom prst="rect">
            <a:avLst/>
          </a:prstGeom>
          <a:solidFill>
            <a:srgbClr val="8F00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4162E-6510-E04B-8FDB-44CAE831D23F}"/>
              </a:ext>
            </a:extLst>
          </p:cNvPr>
          <p:cNvSpPr/>
          <p:nvPr/>
        </p:nvSpPr>
        <p:spPr>
          <a:xfrm>
            <a:off x="5844808" y="4167642"/>
            <a:ext cx="330838" cy="124065"/>
          </a:xfrm>
          <a:prstGeom prst="rect">
            <a:avLst/>
          </a:prstGeom>
          <a:solidFill>
            <a:srgbClr val="F8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20B58-22C5-0044-A8A7-2C2609399C4F}"/>
              </a:ext>
            </a:extLst>
          </p:cNvPr>
          <p:cNvSpPr/>
          <p:nvPr/>
        </p:nvSpPr>
        <p:spPr>
          <a:xfrm>
            <a:off x="7500867" y="4172353"/>
            <a:ext cx="330838" cy="124065"/>
          </a:xfrm>
          <a:prstGeom prst="rect">
            <a:avLst/>
          </a:prstGeom>
          <a:solidFill>
            <a:srgbClr val="F8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08126-51CD-B74E-BE4B-172B1357A74C}"/>
              </a:ext>
            </a:extLst>
          </p:cNvPr>
          <p:cNvSpPr txBox="1"/>
          <p:nvPr/>
        </p:nvSpPr>
        <p:spPr>
          <a:xfrm>
            <a:off x="5761481" y="4139822"/>
            <a:ext cx="2849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Location                                       Count</a:t>
            </a:r>
          </a:p>
        </p:txBody>
      </p:sp>
    </p:spTree>
    <p:extLst>
      <p:ext uri="{BB962C8B-B14F-4D97-AF65-F5344CB8AC3E}">
        <p14:creationId xmlns:p14="http://schemas.microsoft.com/office/powerpoint/2010/main" val="223692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EEB6DD5-5893-4F41-B3D6-F3DA0E10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" y="1956815"/>
            <a:ext cx="4811230" cy="4811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9A7C4E-0676-C549-9CBD-0C217A6F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Count of Genders Using Citi Bikes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FE5BE1-2B0D-024B-A3F9-79D031347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0584284" y="6199296"/>
            <a:ext cx="1537375" cy="399170"/>
          </a:xfrm>
          <a:prstGeom prst="rect">
            <a:avLst/>
          </a:prstGeo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38E2A5-0A39-374D-9A9E-7D5D335A0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39" y="1956815"/>
            <a:ext cx="7116119" cy="42201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Aparajita" panose="020B0604020202020204" pitchFamily="34" charset="0"/>
              </a:rPr>
              <a:t>There are predominately more males that use the Citi Bikes rather than females.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cs typeface="Aparajita" panose="020B0604020202020204" pitchFamily="34" charset="0"/>
              </a:rPr>
              <a:t>A difference of 11,929 males</a:t>
            </a:r>
          </a:p>
          <a:p>
            <a:r>
              <a:rPr lang="en-US" sz="2400" dirty="0">
                <a:solidFill>
                  <a:schemeClr val="bg1"/>
                </a:solidFill>
                <a:cs typeface="Aparajita" panose="020B0604020202020204" pitchFamily="34" charset="0"/>
              </a:rPr>
              <a:t>Citi Bike is aware of these statistics and launched </a:t>
            </a:r>
            <a:r>
              <a:rPr lang="en-US" sz="2400" dirty="0">
                <a:solidFill>
                  <a:schemeClr val="bg1"/>
                </a:solidFill>
                <a:cs typeface="Aparajit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Women's Bike Month </a:t>
            </a:r>
            <a:r>
              <a:rPr lang="en-US" sz="2400" dirty="0">
                <a:solidFill>
                  <a:schemeClr val="bg1"/>
                </a:solidFill>
                <a:cs typeface="Aparajita" panose="020B0604020202020204" pitchFamily="34" charset="0"/>
              </a:rPr>
              <a:t>during the month of October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cs typeface="Aparajita" panose="020B0604020202020204" pitchFamily="34" charset="0"/>
              </a:rPr>
              <a:t>Offering all new riders their first trip for free and donating $1 from each ride to Girl Up's </a:t>
            </a:r>
            <a:r>
              <a:rPr lang="en-US" sz="2000" dirty="0" err="1">
                <a:solidFill>
                  <a:schemeClr val="bg1"/>
                </a:solidFill>
                <a:cs typeface="Aparajita" panose="020B0604020202020204" pitchFamily="34" charset="0"/>
              </a:rPr>
              <a:t>SchoolCycle</a:t>
            </a:r>
            <a:r>
              <a:rPr lang="en-US" sz="2000" dirty="0">
                <a:solidFill>
                  <a:schemeClr val="bg1"/>
                </a:solidFill>
                <a:cs typeface="Aparajita" panose="020B0604020202020204" pitchFamily="34" charset="0"/>
              </a:rPr>
              <a:t> program</a:t>
            </a:r>
          </a:p>
          <a:p>
            <a:r>
              <a:rPr lang="en-US" sz="2400" dirty="0">
                <a:solidFill>
                  <a:schemeClr val="bg1"/>
                </a:solidFill>
                <a:cs typeface="Aparajita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Graph</a:t>
            </a:r>
            <a:endParaRPr lang="en-US" sz="2400" dirty="0">
              <a:solidFill>
                <a:schemeClr val="bg1"/>
              </a:solidFill>
              <a:cs typeface="Aparajita" panose="020B060402020202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E31A6B6-8CB9-6D49-B8B3-160048C6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6846"/>
              </p:ext>
            </p:extLst>
          </p:nvPr>
        </p:nvGraphicFramePr>
        <p:xfrm>
          <a:off x="5089620" y="4994224"/>
          <a:ext cx="2392855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24">
                  <a:extLst>
                    <a:ext uri="{9D8B030D-6E8A-4147-A177-3AD203B41FA5}">
                      <a16:colId xmlns:a16="http://schemas.microsoft.com/office/drawing/2014/main" val="3518372604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894094184"/>
                    </a:ext>
                  </a:extLst>
                </a:gridCol>
              </a:tblGrid>
              <a:tr h="3232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Types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64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Females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15555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52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Males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27484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27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Unknown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6961</a:t>
                      </a:r>
                    </a:p>
                  </a:txBody>
                  <a:tcPr marL="47625" marR="47625" marT="38100" marB="38100" anchor="ctr"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268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01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, treemap chart&#10;&#10;Description automatically generated">
            <a:extLst>
              <a:ext uri="{FF2B5EF4-FFF2-40B4-BE49-F238E27FC236}">
                <a16:creationId xmlns:a16="http://schemas.microsoft.com/office/drawing/2014/main" id="{833CA32B-3EA1-534C-9610-6A0EA6CE8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42" t="4138" b="48353"/>
          <a:stretch/>
        </p:blipFill>
        <p:spPr>
          <a:xfrm>
            <a:off x="6471133" y="3112653"/>
            <a:ext cx="5615756" cy="2663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9A7C4E-0676-C549-9CBD-0C217A6F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Count of User Types' Gender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FE5BE1-2B0D-024B-A3F9-79D031347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0584284" y="6199296"/>
            <a:ext cx="1537375" cy="399170"/>
          </a:xfrm>
          <a:prstGeom prst="rect">
            <a:avLst/>
          </a:prstGeo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38E2A5-0A39-374D-9A9E-7D5D335A0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954924"/>
            <a:ext cx="11361682" cy="42220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Aparajita" panose="020B0604020202020204" pitchFamily="34" charset="0"/>
              </a:rPr>
              <a:t>As previously mentioned, there are more male users. Additionally, more males are also subscribers. With this assumption, we can conclude that they are active users of Citi Bike.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cs typeface="Aparajita" panose="020B0604020202020204" pitchFamily="34" charset="0"/>
              </a:rPr>
              <a:t>Moreover, more females are subscribers rather                                                                                           than customers. 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cs typeface="Aparajita" panose="020B0604020202020204" pitchFamily="34" charset="0"/>
              </a:rPr>
              <a:t>There is almost roughly no difference in customer’s 					              gender</a:t>
            </a:r>
          </a:p>
          <a:p>
            <a:pPr lvl="2"/>
            <a:r>
              <a:rPr lang="en-US" sz="1800" dirty="0">
                <a:solidFill>
                  <a:schemeClr val="bg1"/>
                </a:solidFill>
                <a:cs typeface="Aparajita" panose="020B0604020202020204" pitchFamily="34" charset="0"/>
              </a:rPr>
              <a:t>Only 187 more males used Citi Bikes as a customer </a:t>
            </a:r>
          </a:p>
          <a:p>
            <a:r>
              <a:rPr lang="en-US" sz="2600" dirty="0">
                <a:solidFill>
                  <a:schemeClr val="bg1"/>
                </a:solidFill>
                <a:cs typeface="Aparajita" panose="020B0604020202020204" pitchFamily="34" charset="0"/>
              </a:rPr>
              <a:t>Overall, there are 									       more subscribers than								 customers</a:t>
            </a:r>
          </a:p>
          <a:p>
            <a:endParaRPr lang="en-US" sz="2400" dirty="0">
              <a:solidFill>
                <a:schemeClr val="bg1"/>
              </a:solidFill>
              <a:cs typeface="Aparajita" panose="020B0604020202020204" pitchFamily="34" charset="0"/>
            </a:endParaRP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D8B65995-03C8-5242-97CB-C223B987A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21243"/>
              </p:ext>
            </p:extLst>
          </p:nvPr>
        </p:nvGraphicFramePr>
        <p:xfrm>
          <a:off x="3654926" y="4590478"/>
          <a:ext cx="279390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47">
                  <a:extLst>
                    <a:ext uri="{9D8B030D-6E8A-4147-A177-3AD203B41FA5}">
                      <a16:colId xmlns:a16="http://schemas.microsoft.com/office/drawing/2014/main" val="3518372604"/>
                    </a:ext>
                  </a:extLst>
                </a:gridCol>
                <a:gridCol w="1460356">
                  <a:extLst>
                    <a:ext uri="{9D8B030D-6E8A-4147-A177-3AD203B41FA5}">
                      <a16:colId xmlns:a16="http://schemas.microsoft.com/office/drawing/2014/main" val="3894094184"/>
                    </a:ext>
                  </a:extLst>
                </a:gridCol>
              </a:tblGrid>
              <a:tr h="2671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Types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64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15894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52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Subscriber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34106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2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2605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820FEFF-70EF-4449-91B3-0A2C06EEE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076" y="1894420"/>
            <a:ext cx="4394200" cy="4344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9A7C4E-0676-C549-9CBD-0C217A6F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Average Approximate Age of User Types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FE5BE1-2B0D-024B-A3F9-79D031347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1099"/>
          <a:stretch/>
        </p:blipFill>
        <p:spPr bwMode="auto">
          <a:xfrm>
            <a:off x="10584284" y="6199296"/>
            <a:ext cx="1537375" cy="399170"/>
          </a:xfrm>
          <a:prstGeom prst="rect">
            <a:avLst/>
          </a:prstGeo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38E2A5-0A39-374D-9A9E-7D5D335A0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5"/>
            <a:ext cx="4003916" cy="3946145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  <a:cs typeface="Aparajita" panose="020B0604020202020204" pitchFamily="34" charset="0"/>
              </a:rPr>
              <a:t>The average age for both customers and subscribers is remotely the same. 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Aparajita" panose="020B0604020202020204" pitchFamily="34" charset="0"/>
              </a:rPr>
              <a:t>Customer: 38.98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Aparajita" panose="020B0604020202020204" pitchFamily="34" charset="0"/>
              </a:rPr>
              <a:t>Subscriber: 39.04</a:t>
            </a:r>
          </a:p>
          <a:p>
            <a:r>
              <a:rPr lang="en-US" dirty="0">
                <a:solidFill>
                  <a:schemeClr val="bg1"/>
                </a:solidFill>
                <a:cs typeface="Aparajita" panose="020B0604020202020204" pitchFamily="34" charset="0"/>
              </a:rPr>
              <a:t>It is apparent that more mature individuals partake in riding Citi Bikes</a:t>
            </a:r>
          </a:p>
          <a:p>
            <a:r>
              <a:rPr lang="en-US" dirty="0">
                <a:solidFill>
                  <a:schemeClr val="bg1"/>
                </a:solidFill>
                <a:cs typeface="Aparajita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Graph</a:t>
            </a:r>
            <a:endParaRPr lang="en-US" dirty="0">
              <a:solidFill>
                <a:schemeClr val="bg1"/>
              </a:solidFill>
              <a:cs typeface="Aparajita" panose="020B060402020202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066C806-E81F-3D41-9E35-2E6965CB1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502040"/>
              </p:ext>
            </p:extLst>
          </p:nvPr>
        </p:nvGraphicFramePr>
        <p:xfrm>
          <a:off x="4842116" y="2052190"/>
          <a:ext cx="279390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47">
                  <a:extLst>
                    <a:ext uri="{9D8B030D-6E8A-4147-A177-3AD203B41FA5}">
                      <a16:colId xmlns:a16="http://schemas.microsoft.com/office/drawing/2014/main" val="3518372604"/>
                    </a:ext>
                  </a:extLst>
                </a:gridCol>
                <a:gridCol w="1460356">
                  <a:extLst>
                    <a:ext uri="{9D8B030D-6E8A-4147-A177-3AD203B41FA5}">
                      <a16:colId xmlns:a16="http://schemas.microsoft.com/office/drawing/2014/main" val="3894094184"/>
                    </a:ext>
                  </a:extLst>
                </a:gridCol>
              </a:tblGrid>
              <a:tr h="3232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Types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 Age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64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52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Subscriber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2753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42AA98-5EE2-A548-B7F1-B30EC357B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264711"/>
              </p:ext>
            </p:extLst>
          </p:nvPr>
        </p:nvGraphicFramePr>
        <p:xfrm>
          <a:off x="4842116" y="3358625"/>
          <a:ext cx="279390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47">
                  <a:extLst>
                    <a:ext uri="{9D8B030D-6E8A-4147-A177-3AD203B41FA5}">
                      <a16:colId xmlns:a16="http://schemas.microsoft.com/office/drawing/2014/main" val="3518372604"/>
                    </a:ext>
                  </a:extLst>
                </a:gridCol>
                <a:gridCol w="1460356">
                  <a:extLst>
                    <a:ext uri="{9D8B030D-6E8A-4147-A177-3AD203B41FA5}">
                      <a16:colId xmlns:a16="http://schemas.microsoft.com/office/drawing/2014/main" val="3894094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Types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Age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64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52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Subscriber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27539"/>
                  </a:ext>
                </a:extLst>
              </a:tr>
            </a:tbl>
          </a:graphicData>
        </a:graphic>
      </p:graphicFrame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3994A538-6C9E-B940-B3A9-752D550F2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402746"/>
              </p:ext>
            </p:extLst>
          </p:nvPr>
        </p:nvGraphicFramePr>
        <p:xfrm>
          <a:off x="4842116" y="4665060"/>
          <a:ext cx="279390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47">
                  <a:extLst>
                    <a:ext uri="{9D8B030D-6E8A-4147-A177-3AD203B41FA5}">
                      <a16:colId xmlns:a16="http://schemas.microsoft.com/office/drawing/2014/main" val="3518372604"/>
                    </a:ext>
                  </a:extLst>
                </a:gridCol>
                <a:gridCol w="1460356">
                  <a:extLst>
                    <a:ext uri="{9D8B030D-6E8A-4147-A177-3AD203B41FA5}">
                      <a16:colId xmlns:a16="http://schemas.microsoft.com/office/drawing/2014/main" val="3894094184"/>
                    </a:ext>
                  </a:extLst>
                </a:gridCol>
              </a:tblGrid>
              <a:tr h="3232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Types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Age</a:t>
                      </a:r>
                    </a:p>
                  </a:txBody>
                  <a:tcPr>
                    <a:solidFill>
                      <a:srgbClr val="003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64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Customer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120</a:t>
                      </a:r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*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52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Subscriber</a:t>
                      </a:r>
                    </a:p>
                  </a:txBody>
                  <a:tcPr>
                    <a:solidFill>
                      <a:srgbClr val="58A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</a:t>
                      </a:r>
                      <a:r>
                        <a:rPr lang="en-US" sz="1800" b="0" i="0" kern="1200" dirty="0">
                          <a:solidFill>
                            <a:srgbClr val="FFC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rgbClr val="58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275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B929C4D-78DC-3848-B2A4-0CF7C0BA035E}"/>
              </a:ext>
            </a:extLst>
          </p:cNvPr>
          <p:cNvSpPr/>
          <p:nvPr/>
        </p:nvSpPr>
        <p:spPr>
          <a:xfrm>
            <a:off x="0" y="6582759"/>
            <a:ext cx="123521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cs typeface="Aparajita" panose="020B0604020202020204" pitchFamily="34" charset="0"/>
              </a:rPr>
              <a:t>*</a:t>
            </a:r>
            <a:r>
              <a:rPr lang="en-US" sz="1200" dirty="0">
                <a:solidFill>
                  <a:schemeClr val="bg1"/>
                </a:solidFill>
                <a:cs typeface="Aparajita" panose="020B0604020202020204" pitchFamily="34" charset="0"/>
              </a:rPr>
              <a:t>The data for Max-Age may be incorrect as the birth year is set to 1885 and 1990. Either by the user or a bug-related software issue. </a:t>
            </a:r>
          </a:p>
        </p:txBody>
      </p:sp>
    </p:spTree>
    <p:extLst>
      <p:ext uri="{BB962C8B-B14F-4D97-AF65-F5344CB8AC3E}">
        <p14:creationId xmlns:p14="http://schemas.microsoft.com/office/powerpoint/2010/main" val="10053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Citi Bike Day Pass | Citi Bike NYC">
            <a:extLst>
              <a:ext uri="{FF2B5EF4-FFF2-40B4-BE49-F238E27FC236}">
                <a16:creationId xmlns:a16="http://schemas.microsoft.com/office/drawing/2014/main" id="{4D2568B4-2C77-0C41-ADF6-93C9B5D09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9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1994</Words>
  <Application>Microsoft Macintosh PowerPoint</Application>
  <PresentationFormat>Widescreen</PresentationFormat>
  <Paragraphs>205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Top 10 Popular Citi Bike Start Locations</vt:lpstr>
      <vt:lpstr>Count of Genders Using Citi Bikes</vt:lpstr>
      <vt:lpstr>Count of User Types' Gender</vt:lpstr>
      <vt:lpstr>Average Approximate Age of User Types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Hemin Patel</dc:creator>
  <cp:lastModifiedBy>Hemin Patel</cp:lastModifiedBy>
  <cp:revision>21</cp:revision>
  <dcterms:created xsi:type="dcterms:W3CDTF">2021-09-20T23:45:26Z</dcterms:created>
  <dcterms:modified xsi:type="dcterms:W3CDTF">2021-09-23T02:54:05Z</dcterms:modified>
</cp:coreProperties>
</file>